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2"/>
  </p:handoutMasterIdLst>
  <p:sldIdLst>
    <p:sldId id="256" r:id="rId2"/>
    <p:sldId id="264" r:id="rId3"/>
    <p:sldId id="287" r:id="rId4"/>
    <p:sldId id="263" r:id="rId5"/>
    <p:sldId id="265" r:id="rId6"/>
    <p:sldId id="288" r:id="rId7"/>
    <p:sldId id="270" r:id="rId8"/>
    <p:sldId id="271" r:id="rId9"/>
    <p:sldId id="272" r:id="rId10"/>
    <p:sldId id="273" r:id="rId11"/>
    <p:sldId id="274" r:id="rId12"/>
    <p:sldId id="275" r:id="rId13"/>
    <p:sldId id="281" r:id="rId14"/>
    <p:sldId id="282" r:id="rId15"/>
    <p:sldId id="284" r:id="rId16"/>
    <p:sldId id="283" r:id="rId17"/>
    <p:sldId id="285" r:id="rId18"/>
    <p:sldId id="286" r:id="rId19"/>
    <p:sldId id="289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E368-E1D0-49A0-A08A-3D387ACEB2C1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A24E0-B4FC-4DD9-8AF6-ADECFB457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8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31C02F-9396-47D4-BAF6-FB03617FBFE3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844F34-37EB-417B-AECA-E98B37479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finnell\My%20Documents\My%20Pictures\Jan%202011\Jan%202011%20282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796137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Hands-On with the Scientific Method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0" dirty="0" smtClean="0"/>
              <a:t>Road to Teaching Conference </a:t>
            </a:r>
            <a:br>
              <a:rPr lang="en-US" b="0" dirty="0" smtClean="0"/>
            </a:br>
            <a:r>
              <a:rPr lang="en-US" b="0" dirty="0" smtClean="0"/>
              <a:t>Fall 2012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580376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Presented by Barbara Finnell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0352"/>
            <a:ext cx="8077200" cy="4803648"/>
          </a:xfrm>
        </p:spPr>
        <p:txBody>
          <a:bodyPr>
            <a:normAutofit/>
          </a:bodyPr>
          <a:lstStyle/>
          <a:p>
            <a:r>
              <a:rPr lang="en-US" dirty="0" smtClean="0"/>
              <a:t>Step Four: Test your hypothesis by experiment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Conduct your experiment and record your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 take your supplies and go ahead with your experiment. </a:t>
            </a:r>
          </a:p>
          <a:p>
            <a:pPr marL="34747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Try letting different people use different chemicals from last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Five: Analyze data and draw conclusions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What do you think about what you found?</a:t>
            </a:r>
          </a:p>
          <a:p>
            <a:pPr marL="34747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evidence do you have?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did each group find?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six: Communicate Results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Share with others what you found.</a:t>
            </a:r>
          </a:p>
          <a:p>
            <a:pPr lvl="1"/>
            <a:r>
              <a:rPr lang="en-US" dirty="0" smtClean="0"/>
              <a:t>Share your conclusions</a:t>
            </a:r>
          </a:p>
          <a:p>
            <a:pPr lvl="1"/>
            <a:r>
              <a:rPr lang="en-US" dirty="0" smtClean="0"/>
              <a:t>What would you be interested in trying as next steps.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Were you correct?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faculty</a:t>
            </a:r>
            <a:endParaRPr lang="en-US" dirty="0"/>
          </a:p>
        </p:txBody>
      </p:sp>
      <p:pic>
        <p:nvPicPr>
          <p:cNvPr id="4" name="Content Placeholder 3" descr="Jan 2011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my children</a:t>
            </a:r>
            <a:endParaRPr lang="en-US" dirty="0"/>
          </a:p>
        </p:txBody>
      </p:sp>
      <p:pic>
        <p:nvPicPr>
          <p:cNvPr id="4" name="Content Placeholder 3" descr="Jan 2011 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 scientists</a:t>
            </a:r>
            <a:endParaRPr lang="en-US" dirty="0"/>
          </a:p>
        </p:txBody>
      </p:sp>
      <p:pic>
        <p:nvPicPr>
          <p:cNvPr id="4" name="Content Placeholder 3" descr="Jan 2011 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3140869" cy="4187825"/>
          </a:xfrm>
        </p:spPr>
      </p:pic>
      <p:pic>
        <p:nvPicPr>
          <p:cNvPr id="5" name="Picture 4" descr="Jan 2011 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0668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Yup. . . We really kept experimenting</a:t>
            </a:r>
            <a:endParaRPr lang="en-US" dirty="0"/>
          </a:p>
        </p:txBody>
      </p:sp>
      <p:pic>
        <p:nvPicPr>
          <p:cNvPr id="4" name="Content Placeholder 3" descr="Jan 2011 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6121665" cy="45912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oh yes, with the boy scouts</a:t>
            </a:r>
            <a:endParaRPr lang="en-US" dirty="0"/>
          </a:p>
        </p:txBody>
      </p:sp>
      <p:pic>
        <p:nvPicPr>
          <p:cNvPr id="4" name="Content Placeholder 3" descr="Jan 2011 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3530865" cy="3889375"/>
          </a:xfrm>
        </p:spPr>
      </p:pic>
      <p:pic>
        <p:nvPicPr>
          <p:cNvPr id="5" name="Picture 4" descr="Jan 2011 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762000"/>
            <a:ext cx="51054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Trying it out with standard appropriate 4</a:t>
            </a:r>
            <a:r>
              <a:rPr lang="en-US" baseline="30000" dirty="0" smtClean="0"/>
              <a:t>th</a:t>
            </a:r>
            <a:r>
              <a:rPr lang="en-US" dirty="0" smtClean="0"/>
              <a:t>/5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en-US" dirty="0"/>
          </a:p>
        </p:txBody>
      </p:sp>
      <p:pic>
        <p:nvPicPr>
          <p:cNvPr id="4" name="Jan 2011 28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6225" y="33813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another alteration to your question? </a:t>
            </a:r>
          </a:p>
          <a:p>
            <a:endParaRPr lang="en-US" dirty="0"/>
          </a:p>
          <a:p>
            <a:r>
              <a:rPr lang="en-US" dirty="0" smtClean="0"/>
              <a:t>Try it one more time.</a:t>
            </a:r>
          </a:p>
          <a:p>
            <a:endParaRPr lang="en-US" dirty="0"/>
          </a:p>
          <a:p>
            <a:r>
              <a:rPr lang="en-US" dirty="0" smtClean="0"/>
              <a:t>What would you try next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1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your pre-assessment paper please list what you remember of the six steps of the scientific method. Put it to the side.</a:t>
            </a:r>
          </a:p>
          <a:p>
            <a:r>
              <a:rPr lang="en-US" dirty="0" smtClean="0"/>
              <a:t>Let’s practice it.</a:t>
            </a:r>
          </a:p>
          <a:p>
            <a:endParaRPr lang="en-US" dirty="0" smtClean="0"/>
          </a:p>
          <a:p>
            <a:r>
              <a:rPr lang="en-US" dirty="0" smtClean="0"/>
              <a:t>Move to groups of four when possible. Get books, 2 per group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153400" cy="1539240"/>
          </a:xfrm>
        </p:spPr>
        <p:txBody>
          <a:bodyPr/>
          <a:lstStyle/>
          <a:p>
            <a:r>
              <a:rPr lang="en-US" b="0" i="1" dirty="0">
                <a:effectLst/>
              </a:rPr>
              <a:t>www.</a:t>
            </a:r>
            <a:r>
              <a:rPr lang="en-US" i="1" dirty="0">
                <a:effectLst/>
              </a:rPr>
              <a:t>science</a:t>
            </a:r>
            <a:r>
              <a:rPr lang="en-US" b="0" i="1" dirty="0">
                <a:effectLst/>
              </a:rPr>
              <a:t>andliteracy.org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out your pre-assessment card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Put away your notes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Write down the steps of the Scientific method on the card</a:t>
            </a:r>
          </a:p>
          <a:p>
            <a:endParaRPr lang="en-US" dirty="0"/>
          </a:p>
          <a:p>
            <a:pPr algn="ctr"/>
            <a:r>
              <a:rPr lang="en-US" b="1" dirty="0" smtClean="0"/>
              <a:t>Roots of Reading/Seeds of Science </a:t>
            </a:r>
          </a:p>
          <a:p>
            <a:pPr marL="0" indent="0" algn="ctr">
              <a:buNone/>
            </a:pPr>
            <a:r>
              <a:rPr lang="en-US" b="1" dirty="0" smtClean="0"/>
              <a:t>by Delta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your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you remember about the Scientific Method? </a:t>
            </a:r>
          </a:p>
          <a:p>
            <a:pPr lvl="1"/>
            <a:r>
              <a:rPr lang="en-US" dirty="0" smtClean="0"/>
              <a:t>Usually dry and calculated</a:t>
            </a:r>
          </a:p>
          <a:p>
            <a:pPr lvl="1"/>
            <a:r>
              <a:rPr lang="en-US" dirty="0" smtClean="0"/>
              <a:t>Rehearsing a lab with a lot of repetition and no new findings</a:t>
            </a:r>
          </a:p>
          <a:p>
            <a:pPr lvl="1"/>
            <a:r>
              <a:rPr lang="en-US" dirty="0" smtClean="0"/>
              <a:t>Do this because it’s what you do, not because you are inspired</a:t>
            </a:r>
          </a:p>
          <a:p>
            <a:r>
              <a:rPr lang="en-US" dirty="0" smtClean="0"/>
              <a:t>This experience turns that experience upside down</a:t>
            </a:r>
          </a:p>
          <a:p>
            <a:r>
              <a:rPr lang="en-US" dirty="0" smtClean="0"/>
              <a:t>Let’s go over a few ground rules 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6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with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Follow instructions</a:t>
            </a:r>
          </a:p>
          <a:p>
            <a:r>
              <a:rPr lang="en-US" dirty="0" smtClean="0"/>
              <a:t>Be clam and careful</a:t>
            </a:r>
          </a:p>
          <a:p>
            <a:r>
              <a:rPr lang="en-US" dirty="0" smtClean="0"/>
              <a:t>Don’t taste things</a:t>
            </a:r>
          </a:p>
          <a:p>
            <a:r>
              <a:rPr lang="en-US" dirty="0" smtClean="0"/>
              <a:t>Smell substances like a chemist</a:t>
            </a:r>
          </a:p>
          <a:p>
            <a:r>
              <a:rPr lang="en-US" dirty="0" smtClean="0"/>
              <a:t>Protect your eyes</a:t>
            </a:r>
          </a:p>
          <a:p>
            <a:r>
              <a:rPr lang="en-US" dirty="0" smtClean="0"/>
              <a:t>Tell your teacher if you have allergies</a:t>
            </a:r>
          </a:p>
          <a:p>
            <a:r>
              <a:rPr lang="en-US" dirty="0" smtClean="0"/>
              <a:t>Report all spills, accidents and injuries to your teacher</a:t>
            </a:r>
          </a:p>
          <a:p>
            <a:r>
              <a:rPr lang="en-US" dirty="0" smtClean="0"/>
              <a:t>Wash you hands after class</a:t>
            </a:r>
          </a:p>
          <a:p>
            <a:r>
              <a:rPr lang="en-US" dirty="0" smtClean="0"/>
              <a:t>Never mix chemicals without permission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dirty="0" smtClean="0"/>
              <a:t>Look through the </a:t>
            </a:r>
            <a:r>
              <a:rPr lang="en-US" u="sng" dirty="0" smtClean="0"/>
              <a:t>Chemical Reactions Everywhere </a:t>
            </a:r>
            <a:r>
              <a:rPr lang="en-US" dirty="0" smtClean="0"/>
              <a:t>book with a partner. </a:t>
            </a:r>
          </a:p>
          <a:p>
            <a:r>
              <a:rPr lang="en-US" dirty="0" smtClean="0"/>
              <a:t>What type of reactions did you find?</a:t>
            </a:r>
          </a:p>
          <a:p>
            <a:r>
              <a:rPr lang="en-US" dirty="0" smtClean="0"/>
              <a:t>Get materials</a:t>
            </a:r>
          </a:p>
          <a:p>
            <a:r>
              <a:rPr lang="en-US" dirty="0" smtClean="0"/>
              <a:t>Observe the materials, remember how we smell chemicals.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 #1, place 2 scoops of Calcium Chloride in a zip bag and label the bag </a:t>
            </a:r>
            <a:r>
              <a:rPr lang="en-US" dirty="0" smtClean="0"/>
              <a:t>with “2 scoops </a:t>
            </a:r>
            <a:r>
              <a:rPr lang="en-US" dirty="0" err="1" smtClean="0"/>
              <a:t>CaCl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Person #2, place 1 scoop of Baking soda </a:t>
            </a:r>
            <a:r>
              <a:rPr lang="en-US" dirty="0" smtClean="0"/>
              <a:t>into </a:t>
            </a:r>
            <a:r>
              <a:rPr lang="en-US" dirty="0"/>
              <a:t>the </a:t>
            </a:r>
            <a:r>
              <a:rPr lang="en-US" dirty="0" smtClean="0"/>
              <a:t>same bag. Add “1 scoop Baking Soda” to bag. Get </a:t>
            </a:r>
            <a:r>
              <a:rPr lang="en-US" dirty="0"/>
              <a:t>out most of the air</a:t>
            </a:r>
          </a:p>
          <a:p>
            <a:r>
              <a:rPr lang="en-US" dirty="0"/>
              <a:t>Person #3 measure 10 ml of Phenol </a:t>
            </a:r>
            <a:r>
              <a:rPr lang="en-US" dirty="0" smtClean="0"/>
              <a:t>Red and write it on the bag. </a:t>
            </a:r>
            <a:r>
              <a:rPr lang="en-US" b="1" dirty="0" smtClean="0"/>
              <a:t>Don’t </a:t>
            </a:r>
            <a:r>
              <a:rPr lang="en-US" b="1" dirty="0"/>
              <a:t>add it</a:t>
            </a:r>
          </a:p>
          <a:p>
            <a:r>
              <a:rPr lang="en-US" dirty="0"/>
              <a:t>Person #4 when I say “mix” put the Phenol red in the bag and zip it closed.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8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Step One-Ask a question</a:t>
            </a:r>
          </a:p>
          <a:p>
            <a:pPr lvl="1"/>
            <a:r>
              <a:rPr lang="en-US" dirty="0" smtClean="0"/>
              <a:t>Together as a group discuss what happened.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questions do you have about what happened and how.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Write them down on your sheet.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 there any questions you have about the HYG reaction that you can </a:t>
            </a:r>
            <a:r>
              <a:rPr lang="en-US" b="1" dirty="0" smtClean="0"/>
              <a:t>TEST</a:t>
            </a:r>
            <a:r>
              <a:rPr lang="en-US" dirty="0" smtClean="0"/>
              <a:t>? For instance, today we can guess what phenol red is but can test what it is.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question will you settle on?</a:t>
            </a:r>
          </a:p>
          <a:p>
            <a:pPr lvl="1"/>
            <a:r>
              <a:rPr lang="en-US" dirty="0" smtClean="0"/>
              <a:t>How will you test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Two: Do Background Research</a:t>
            </a:r>
          </a:p>
          <a:p>
            <a:pPr lvl="1"/>
            <a:r>
              <a:rPr lang="en-US" dirty="0" smtClean="0"/>
              <a:t>In this case we are going to pull from our own background as our research.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we know anything about these chemicals?</a:t>
            </a:r>
          </a:p>
          <a:p>
            <a:pPr lvl="1"/>
            <a:r>
              <a:rPr lang="en-US" dirty="0" smtClean="0"/>
              <a:t>Share what you know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Does any group want to change their question or how they will test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Step Three: Construct a hypothesis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Make a prediction on your paper about what you will do and what you think will happen.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Create a recipe that you will test to see if it will make the change you are hoping for.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2 scoops </a:t>
            </a:r>
            <a:r>
              <a:rPr lang="en-US" dirty="0" err="1" smtClean="0"/>
              <a:t>CaCl</a:t>
            </a:r>
            <a:endParaRPr lang="en-US" dirty="0" smtClean="0"/>
          </a:p>
          <a:p>
            <a:pPr lvl="1"/>
            <a:r>
              <a:rPr lang="en-US" dirty="0" smtClean="0"/>
              <a:t>No Baking soda</a:t>
            </a:r>
          </a:p>
          <a:p>
            <a:pPr lvl="1"/>
            <a:r>
              <a:rPr lang="en-US" dirty="0" smtClean="0"/>
              <a:t>10 ml phenol 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think it will turn red and not have gas present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HNYXMCCMVK3K-595-26</_dlc_DocId>
    <_dlc_DocIdUrl xmlns="431189f8-a51b-453f-9f0c-3a0b3b65b12f">
      <Url>http://sac.edu/StudentServices/Counseling/TeacherEd/_layouts/DocIdRedir.aspx?ID=HNYXMCCMVK3K-595-26</Url>
      <Description>HNYXMCCMVK3K-595-26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1624D501E54C80EAF1A6FAE4667D" ma:contentTypeVersion="2" ma:contentTypeDescription="Create a new document." ma:contentTypeScope="" ma:versionID="a8272e210701ee571fff241f191ee0a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e6353f0dc6dad75b3299a186dab23e57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BEB26D-1A64-454C-9A22-C7FF122E96AB}"/>
</file>

<file path=customXml/itemProps2.xml><?xml version="1.0" encoding="utf-8"?>
<ds:datastoreItem xmlns:ds="http://schemas.openxmlformats.org/officeDocument/2006/customXml" ds:itemID="{9C629876-B2E3-48EC-BEAE-3D404CD351A1}"/>
</file>

<file path=customXml/itemProps3.xml><?xml version="1.0" encoding="utf-8"?>
<ds:datastoreItem xmlns:ds="http://schemas.openxmlformats.org/officeDocument/2006/customXml" ds:itemID="{6CF8A231-F729-4D27-AC2F-B96C3DBB6F6F}"/>
</file>

<file path=customXml/itemProps4.xml><?xml version="1.0" encoding="utf-8"?>
<ds:datastoreItem xmlns:ds="http://schemas.openxmlformats.org/officeDocument/2006/customXml" ds:itemID="{05528B02-F536-46F4-831D-15BD5376884C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222</TotalTime>
  <Words>671</Words>
  <Application>Microsoft Office PowerPoint</Application>
  <PresentationFormat>On-screen Show (4:3)</PresentationFormat>
  <Paragraphs>115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Hands-On with the Scientific Method  Road to Teaching Conference  Fall 2012</vt:lpstr>
      <vt:lpstr>Scientific Method</vt:lpstr>
      <vt:lpstr>What is your experience?</vt:lpstr>
      <vt:lpstr>Safety with science</vt:lpstr>
      <vt:lpstr>Chemical Reactions</vt:lpstr>
      <vt:lpstr>Experiment One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  <vt:lpstr>With faculty</vt:lpstr>
      <vt:lpstr>With my children</vt:lpstr>
      <vt:lpstr>Serious scientists</vt:lpstr>
      <vt:lpstr>Yup. . . We really kept experimenting</vt:lpstr>
      <vt:lpstr>And oh yes, with the boy scouts</vt:lpstr>
      <vt:lpstr>Trying it out with standard appropriate 4th/5th graders</vt:lpstr>
      <vt:lpstr>Try it again</vt:lpstr>
      <vt:lpstr>www.scienceandliteracy.org</vt:lpstr>
    </vt:vector>
  </TitlesOfParts>
  <Company>California State University, Fullerton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Methods-session 2</dc:title>
  <dc:creator>image</dc:creator>
  <cp:lastModifiedBy>Windows User</cp:lastModifiedBy>
  <cp:revision>27</cp:revision>
  <cp:lastPrinted>2012-11-08T20:15:20Z</cp:lastPrinted>
  <dcterms:created xsi:type="dcterms:W3CDTF">2011-01-31T07:00:27Z</dcterms:created>
  <dcterms:modified xsi:type="dcterms:W3CDTF">2012-11-16T21:16:33Z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0x010100B26A1624D501E54C80EAF1A6FAE4667D</vt:lpwstr>
  </property>
  <property fmtid="{D5CDD505-2E9C-101B-9397-08002B2CF9AE}" pid="3" name="_dlc_DocIdItemGuid">
    <vt:lpwstr>ee6a891a-9651-4d16-b1f4-ebe81c219302</vt:lpwstr>
  </property>
</Properties>
</file>